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9" r:id="rId3"/>
    <p:sldId id="320" r:id="rId4"/>
    <p:sldId id="321" r:id="rId5"/>
    <p:sldId id="377" r:id="rId6"/>
    <p:sldId id="299" r:id="rId7"/>
    <p:sldId id="326" r:id="rId8"/>
    <p:sldId id="301" r:id="rId9"/>
    <p:sldId id="329" r:id="rId10"/>
    <p:sldId id="350" r:id="rId11"/>
    <p:sldId id="374" r:id="rId12"/>
    <p:sldId id="375" r:id="rId13"/>
    <p:sldId id="376" r:id="rId14"/>
    <p:sldId id="369" r:id="rId15"/>
    <p:sldId id="341" r:id="rId16"/>
    <p:sldId id="379" r:id="rId17"/>
    <p:sldId id="332" r:id="rId18"/>
    <p:sldId id="345" r:id="rId19"/>
    <p:sldId id="344" r:id="rId20"/>
    <p:sldId id="356" r:id="rId21"/>
    <p:sldId id="378" r:id="rId22"/>
    <p:sldId id="364" r:id="rId23"/>
    <p:sldId id="361" r:id="rId24"/>
    <p:sldId id="362" r:id="rId25"/>
    <p:sldId id="366" r:id="rId26"/>
    <p:sldId id="348" r:id="rId27"/>
    <p:sldId id="304" r:id="rId28"/>
    <p:sldId id="269" r:id="rId29"/>
    <p:sldId id="368" r:id="rId30"/>
    <p:sldId id="373" r:id="rId31"/>
    <p:sldId id="322" r:id="rId32"/>
    <p:sldId id="36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26" autoAdjust="0"/>
  </p:normalViewPr>
  <p:slideViewPr>
    <p:cSldViewPr>
      <p:cViewPr varScale="1">
        <p:scale>
          <a:sx n="60" d="100"/>
          <a:sy n="60" d="100"/>
        </p:scale>
        <p:origin x="-7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2.png"/><Relationship Id="rId4" Type="http://schemas.openxmlformats.org/officeDocument/2006/relationships/image" Target="../media/image56.jpeg"/><Relationship Id="rId9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8896"/>
            <a:ext cx="7740352" cy="201622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/>
              <a:t>практика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b="1" dirty="0" smtClean="0"/>
              <a:t>СЕМЕЙНЫЙ КОВЧЕГ»</a:t>
            </a:r>
            <a:br>
              <a:rPr lang="ru-RU" b="1" dirty="0" smtClean="0"/>
            </a:br>
            <a:r>
              <a:rPr lang="ru-RU" dirty="0" smtClean="0"/>
              <a:t>2006 – 2022 </a:t>
            </a:r>
            <a:r>
              <a:rPr lang="ru-RU" sz="2200" dirty="0" smtClean="0"/>
              <a:t>г.г.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0688"/>
            <a:ext cx="259228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Владимирская региональная общественная организация </a:t>
            </a:r>
          </a:p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Центр поддержки семьи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«Домашний очаг»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07" y="3212976"/>
            <a:ext cx="2520280" cy="25202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2734" y="6032321"/>
            <a:ext cx="25731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https://vk.com/kolchhomehearth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Задачи практики: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Раскрытие понятия «семейные традиции»;</a:t>
            </a:r>
          </a:p>
          <a:p>
            <a:pPr lvl="0"/>
            <a:r>
              <a:rPr lang="ru-RU" dirty="0" smtClean="0"/>
              <a:t>Содействие укреплению в семье дружеских, добрых отношений; </a:t>
            </a:r>
          </a:p>
          <a:p>
            <a:pPr lvl="0"/>
            <a:r>
              <a:rPr lang="ru-RU" dirty="0" smtClean="0"/>
              <a:t>Повышение статуса семьи в нашем обществе; </a:t>
            </a:r>
          </a:p>
          <a:p>
            <a:pPr lvl="0"/>
            <a:r>
              <a:rPr lang="ru-RU" dirty="0" smtClean="0"/>
              <a:t>Повышение интереса к старинным семейным традициям, обычаям;</a:t>
            </a:r>
          </a:p>
          <a:p>
            <a:pPr lvl="0"/>
            <a:r>
              <a:rPr lang="ru-RU" dirty="0" smtClean="0"/>
              <a:t>Сохранение и развитие преемственности поколений, воспитание и уважение к сложившимся традициям, желание сохранить и донести их до будущего поколения.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998"/>
            <a:ext cx="72390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Целевая аудитория: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0814"/>
            <a:ext cx="7239000" cy="4846320"/>
          </a:xfrm>
        </p:spPr>
        <p:txBody>
          <a:bodyPr>
            <a:normAutofit/>
          </a:bodyPr>
          <a:lstStyle/>
          <a:p>
            <a:r>
              <a:rPr lang="ru-RU" dirty="0" smtClean="0"/>
              <a:t>семьи с детьми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9" y="1844824"/>
            <a:ext cx="8067661" cy="4537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Проблемы,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которые решает практика: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недооцененность</a:t>
            </a:r>
            <a:r>
              <a:rPr lang="ru-RU" dirty="0" smtClean="0"/>
              <a:t> статуса семьи в обществе;</a:t>
            </a:r>
          </a:p>
          <a:p>
            <a:pPr lvl="0"/>
            <a:r>
              <a:rPr lang="ru-RU" dirty="0" smtClean="0"/>
              <a:t>нарушение нравственных, моральных устоев в семье и обществе;</a:t>
            </a:r>
          </a:p>
          <a:p>
            <a:pPr lvl="0"/>
            <a:r>
              <a:rPr lang="ru-RU" dirty="0" smtClean="0"/>
              <a:t>потеря многих традиционных культурных ценностей и исторических традиций;</a:t>
            </a:r>
          </a:p>
          <a:p>
            <a:pPr lvl="0"/>
            <a:r>
              <a:rPr lang="ru-RU" dirty="0" smtClean="0"/>
              <a:t>отсутствие интереса подрастающего поколения к соблюдению семейных традиции;</a:t>
            </a:r>
          </a:p>
          <a:p>
            <a:pPr lvl="0"/>
            <a:r>
              <a:rPr lang="ru-RU" dirty="0" smtClean="0"/>
              <a:t>ослабление связей и нарушение преемственности в семье между поколениями;</a:t>
            </a:r>
          </a:p>
          <a:p>
            <a:pPr lvl="0"/>
            <a:r>
              <a:rPr lang="ru-RU" dirty="0" smtClean="0"/>
              <a:t>сложность во взаимоотношениях между членами семьи;</a:t>
            </a:r>
          </a:p>
          <a:p>
            <a:pPr lvl="0"/>
            <a:r>
              <a:rPr lang="ru-RU" dirty="0" smtClean="0"/>
              <a:t>трудности с осознанием ценности собственной семьи современными родителями.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0"/>
            <a:ext cx="4176464" cy="208823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663300"/>
                </a:solidFill>
                <a:latin typeface="Arial Narrow" panose="020B0606020202030204" pitchFamily="34" charset="0"/>
              </a:rPr>
              <a:t>Как в Ковчеге сохранились</a:t>
            </a:r>
          </a:p>
          <a:p>
            <a:pPr marL="0" indent="0">
              <a:buNone/>
            </a:pPr>
            <a:r>
              <a:rPr lang="ru-RU" b="1" dirty="0">
                <a:solidFill>
                  <a:srgbClr val="663300"/>
                </a:solidFill>
                <a:latin typeface="Arial Narrow" panose="020B0606020202030204" pitchFamily="34" charset="0"/>
              </a:rPr>
              <a:t>Ной и вся его семья,</a:t>
            </a:r>
          </a:p>
          <a:p>
            <a:pPr marL="95250" indent="-95250">
              <a:buNone/>
            </a:pPr>
            <a:r>
              <a:rPr lang="ru-RU" b="1" dirty="0">
                <a:solidFill>
                  <a:srgbClr val="663300"/>
                </a:solidFill>
                <a:latin typeface="Arial Narrow" panose="020B0606020202030204" pitchFamily="34" charset="0"/>
              </a:rPr>
              <a:t>Среди бурь они носились... </a:t>
            </a:r>
          </a:p>
          <a:p>
            <a:pPr marL="0" indent="0">
              <a:buNone/>
            </a:pPr>
            <a:r>
              <a:rPr lang="ru-RU" b="1" dirty="0">
                <a:solidFill>
                  <a:srgbClr val="663300"/>
                </a:solidFill>
                <a:latin typeface="Arial Narrow" panose="020B0606020202030204" pitchFamily="34" charset="0"/>
              </a:rPr>
              <a:t>Так и в волнах жития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19288" t="16401" r="30706" b="17801"/>
          <a:stretch/>
        </p:blipFill>
        <p:spPr>
          <a:xfrm>
            <a:off x="251520" y="1988840"/>
            <a:ext cx="3456384" cy="25582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4437112"/>
            <a:ext cx="45720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600" b="1" dirty="0">
                <a:solidFill>
                  <a:srgbClr val="663300"/>
                </a:solidFill>
                <a:latin typeface="Arial Narrow" panose="020B0606020202030204" pitchFamily="34" charset="0"/>
              </a:rPr>
              <a:t>Сохранить нам надо детям</a:t>
            </a:r>
          </a:p>
          <a:p>
            <a:pPr>
              <a:spcBef>
                <a:spcPts val="600"/>
              </a:spcBef>
            </a:pPr>
            <a:r>
              <a:rPr lang="ru-RU" sz="2600" b="1" dirty="0">
                <a:solidFill>
                  <a:srgbClr val="663300"/>
                </a:solidFill>
                <a:latin typeface="Arial Narrow" panose="020B0606020202030204" pitchFamily="34" charset="0"/>
              </a:rPr>
              <a:t>Все традиции семьи, </a:t>
            </a:r>
          </a:p>
          <a:p>
            <a:pPr>
              <a:spcBef>
                <a:spcPts val="600"/>
              </a:spcBef>
            </a:pPr>
            <a:r>
              <a:rPr lang="ru-RU" sz="2600" b="1" dirty="0">
                <a:solidFill>
                  <a:srgbClr val="663300"/>
                </a:solidFill>
                <a:latin typeface="Arial Narrow" panose="020B0606020202030204" pitchFamily="34" charset="0"/>
              </a:rPr>
              <a:t>Чтоб они, гордясь всем этим, </a:t>
            </a:r>
          </a:p>
          <a:p>
            <a:pPr>
              <a:spcBef>
                <a:spcPts val="600"/>
              </a:spcBef>
            </a:pPr>
            <a:r>
              <a:rPr lang="ru-RU" sz="2600" b="1" dirty="0">
                <a:solidFill>
                  <a:srgbClr val="663300"/>
                </a:solidFill>
                <a:latin typeface="Arial Narrow" panose="020B0606020202030204" pitchFamily="34" charset="0"/>
              </a:rPr>
              <a:t>Выбрать верный путь смогли!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3356992"/>
            <a:ext cx="323489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«Семейный ковчег»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помогает осознать ценность своей семьи и выявить семейные устои и традиции для их продолжения в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будущем,</a:t>
            </a: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именно…</a:t>
            </a:r>
            <a:endParaRPr lang="ru-RU" sz="2800" b="1" i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95369" y="1088740"/>
            <a:ext cx="316764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Семейные традиции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- это духовная атмосфера дома, которую составляют: распорядок дня, уклад жизни, обычаи, а также привычки обитателей. </a:t>
            </a:r>
          </a:p>
        </p:txBody>
      </p:sp>
    </p:spTree>
    <p:extLst>
      <p:ext uri="{BB962C8B-B14F-4D97-AF65-F5344CB8AC3E}">
        <p14:creationId xmlns:p14="http://schemas.microsoft.com/office/powerpoint/2010/main" xmlns="" val="4292135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958"/>
            <a:ext cx="7776864" cy="72008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Семейное чтение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419673" y="1484784"/>
            <a:ext cx="3429000" cy="3143026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овместно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Центром детского чтения мы проводим различные конкурсы, викторины.  Для того, чтобы выполнить все задания, необходимо знать не только героев книг, но и название книги и ее автора. Специалисты Центра детского чтения готовят подборку книг для семейного чтения, учитывая возраст детей и их предпочтения.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86" t="16388" r="26984"/>
          <a:stretch/>
        </p:blipFill>
        <p:spPr>
          <a:xfrm rot="21350654">
            <a:off x="825196" y="1218741"/>
            <a:ext cx="3908318" cy="4050490"/>
          </a:xfrm>
        </p:spPr>
      </p:pic>
      <p:pic>
        <p:nvPicPr>
          <p:cNvPr id="7" name="Picture 9" descr="F:\Лена всей семьей\DSC_20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61" b="10392"/>
          <a:stretch/>
        </p:blipFill>
        <p:spPr bwMode="auto">
          <a:xfrm>
            <a:off x="6228184" y="4365104"/>
            <a:ext cx="1872208" cy="2220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383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99439" y="-499438"/>
            <a:ext cx="3141075" cy="41399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44408" y="1196752"/>
            <a:ext cx="677108" cy="597666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СЕМЕЙНОЕ ЧТЕНИЕ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2" t="37112" r="15338" b="8289"/>
          <a:stretch/>
        </p:blipFill>
        <p:spPr>
          <a:xfrm rot="5400000">
            <a:off x="-20332" y="2841732"/>
            <a:ext cx="4036600" cy="39959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88" t="10101" r="15901" b="21650"/>
          <a:stretch/>
        </p:blipFill>
        <p:spPr>
          <a:xfrm>
            <a:off x="3995936" y="679112"/>
            <a:ext cx="4159411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860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5614250" cy="576064"/>
          </a:xfrm>
        </p:spPr>
        <p:txBody>
          <a:bodyPr>
            <a:noAutofit/>
          </a:bodyPr>
          <a:lstStyle/>
          <a:p>
            <a:r>
              <a:rPr lang="ru-RU" sz="4000" dirty="0" smtClean="0"/>
              <a:t>Готовим вместе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1844824"/>
            <a:ext cx="3429000" cy="1728192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Всей семьей надо приготовить своё традиционное блюдо и принести его, чтобы угостить остальных.</a:t>
            </a:r>
            <a:endParaRPr lang="ru-RU" sz="1600" dirty="0"/>
          </a:p>
          <a:p>
            <a:pPr algn="just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14" b="12514"/>
          <a:stretch>
            <a:fillRect/>
          </a:stretch>
        </p:blipFill>
        <p:spPr>
          <a:xfrm>
            <a:off x="5389098" y="3140968"/>
            <a:ext cx="3342144" cy="3342144"/>
          </a:xfrm>
        </p:spPr>
      </p:pic>
      <p:pic>
        <p:nvPicPr>
          <p:cNvPr id="7" name="Picture 9" descr="F:\Лена всей семьей\DSC_176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529"/>
          <a:stretch/>
        </p:blipFill>
        <p:spPr bwMode="auto">
          <a:xfrm rot="21387176">
            <a:off x="875368" y="1198913"/>
            <a:ext cx="3888432" cy="39928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04304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16416" y="1196752"/>
            <a:ext cx="677108" cy="597666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ГОТОВИМ ВМЕСТЕ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un9-11.userapi.com/s/v1/if2/jW8CHxL_Y0IGgDyf3mN5UDv6PTYLAwOogzw3DvK0XVU1xgTUPn0RhniC-lxZLFN9PFDR2mPa60fJtxry9jNdT6Zu.jpg?size=1600x1066&amp;quality=9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8172944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Кулинарные мастер-классы </a:t>
            </a:r>
          </a:p>
          <a:p>
            <a:pPr algn="ctr">
              <a:spcBef>
                <a:spcPct val="0"/>
              </a:spcBef>
            </a:pPr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для детей и мам</a:t>
            </a:r>
            <a:endParaRPr lang="ru-RU" sz="3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339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sun9-62.userapi.com/s/v1/if2/xDvIB3s5FQf5uET75uc-vs5_YAAsuGUeG5v8rrPXfCsFFKHna3a_aAzXAp45szBSzWpf4tFH9PQ31FzaYt_LDdEX.jpg?size=972x1398&amp;quality=9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28478"/>
            <a:ext cx="4788024" cy="688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16416" y="1196752"/>
            <a:ext cx="677108" cy="597666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ГОТОВИМ ВМЕСТЕ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943319" y="2367734"/>
            <a:ext cx="1008112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https://sun9-62.userapi.com/s/v1/if2/SwQjyQViLpPi2-GNepmbvirVuK_uPCK4IZzqdQUdonKON-dXrppTzRzQvm3ODg2-Sk_rtBoGCMluoU6lZHbZ3-gl.jpg?size=720x930&amp;quality=96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1" t="1635"/>
          <a:stretch/>
        </p:blipFill>
        <p:spPr bwMode="auto">
          <a:xfrm>
            <a:off x="3995936" y="-27384"/>
            <a:ext cx="5201816" cy="692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351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335" y="-44974"/>
            <a:ext cx="6408712" cy="72437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РОЛЬ ОТЦА в семье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416210" y="1022054"/>
            <a:ext cx="3143342" cy="2952328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Для усиления роли отца в семье и </a:t>
            </a:r>
            <a:r>
              <a:rPr lang="ru-RU" sz="1600" dirty="0" smtClean="0"/>
              <a:t>формирования </a:t>
            </a:r>
            <a:r>
              <a:rPr lang="ru-RU" sz="1600" dirty="0"/>
              <a:t>традиций, связанных с отношениями «дети-папа» проводятся мероприятия с участием пап. Наши папы принимают активное участие в жизни «Домашнего очага», помогают делать ремонт, развозят помощь нуждающимся семьям, участвуют в конкурсах, турнирах, постановках. </a:t>
            </a:r>
          </a:p>
          <a:p>
            <a:pPr algn="just"/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33794" name="Picture 2" descr="https://sun9-77.userapi.com/s/v1/if2/UQk1zYx_g0Uqw2zC28qLPl7CS_rwsO-twtYmlwJzWr-tAYE3TcKsZEYBJNBEYvdhXq5oV1GjzbzUqr0gcg9U7_3w.jpg?size=1280x96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83" r="1413"/>
          <a:stretch/>
        </p:blipFill>
        <p:spPr bwMode="auto">
          <a:xfrm>
            <a:off x="323528" y="1035103"/>
            <a:ext cx="4752528" cy="4218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13" descr="\\bank\Users\User\Documents\Почта Леонтьева\ФОТО\фото\Изображение 0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5135" y="4226351"/>
            <a:ext cx="3034236" cy="2275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1193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30175" t="17571" r="51425" b="30093"/>
          <a:stretch/>
        </p:blipFill>
        <p:spPr>
          <a:xfrm>
            <a:off x="221517" y="3553814"/>
            <a:ext cx="1902211" cy="3043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26812" t="20427" r="47143" b="29184"/>
          <a:stretch/>
        </p:blipFill>
        <p:spPr>
          <a:xfrm>
            <a:off x="1238596" y="260648"/>
            <a:ext cx="2076231" cy="2259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04914" y="2646147"/>
            <a:ext cx="4439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«Готовим с папой»</a:t>
            </a:r>
            <a:endParaRPr lang="ru-RU" sz="3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01" t="6951" r="10801" b="17450"/>
          <a:stretch/>
        </p:blipFill>
        <p:spPr>
          <a:xfrm>
            <a:off x="2276712" y="3573016"/>
            <a:ext cx="214223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29" r="23314" b="15350"/>
          <a:stretch/>
        </p:blipFill>
        <p:spPr>
          <a:xfrm>
            <a:off x="4536289" y="1068017"/>
            <a:ext cx="3492095" cy="49715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91880" y="188640"/>
            <a:ext cx="4827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Папа и я – друзья»</a:t>
            </a:r>
            <a:endParaRPr lang="ru-RU" sz="3200" dirty="0">
              <a:solidFill>
                <a:srgbClr val="7030A0"/>
              </a:solidFill>
              <a:latin typeface="a_Assuan" panose="02040804020206050204" pitchFamily="18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44408" y="908720"/>
            <a:ext cx="738664" cy="5328592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ct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РОЛЬ ОТЦА В СЕМЬЕ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08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244408" y="476672"/>
            <a:ext cx="738664" cy="597666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ct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РОЛЬ ОТЦА В СЕМЬЕ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sun9-78.userapi.com/s/v1/if2/ILHomTJvTgrSkaorAtfp9ujPO4Yp9pSc21ic7OEEJngrgmLUR61TsRC06g2HiePM9h6l3q6wfjXZCXxrjK5lUnTh.jpg?size=1600x120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195" r="6070"/>
          <a:stretch/>
        </p:blipFill>
        <p:spPr bwMode="auto">
          <a:xfrm>
            <a:off x="3707904" y="375456"/>
            <a:ext cx="4176464" cy="2794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un9-63.userapi.com/s/v1/if2/hwpompTsF6keEXtqw_p1lAk76ASRhsxGqDe_UN70iH96dy-4EofOCWlOULakMwcUlW-FDtko_JjouN6vXnscc_Q2.jpg?size=1280x960&amp;quality=96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46" t="28788" r="2272" b="7576"/>
          <a:stretch/>
        </p:blipFill>
        <p:spPr bwMode="auto">
          <a:xfrm>
            <a:off x="1043608" y="3423731"/>
            <a:ext cx="6336704" cy="32456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un9-5.userapi.com/s/v1/if2/JF0B1Mp15-4pscYxX4gVkuhH4QjuCPQsyAsFTuCO4ZleLtQO4wUQnBtTwoOL0Dzzp1Jhk6ltGl9IcjCThsEY_HoK.jpg?size=1600x1200&amp;quality=96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922" t="14967" r="38259" b="52104"/>
          <a:stretch/>
        </p:blipFill>
        <p:spPr bwMode="auto">
          <a:xfrm>
            <a:off x="307451" y="188640"/>
            <a:ext cx="3037809" cy="290573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129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5459" y="15896"/>
            <a:ext cx="7632847" cy="724370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Изучение истории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491913" y="1196164"/>
            <a:ext cx="3143342" cy="4464496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ru-RU" sz="1600" dirty="0"/>
              <a:t>В рамках направления «История нашего края» на конкретных примерах из истории </a:t>
            </a:r>
            <a:r>
              <a:rPr lang="ru-RU" sz="1600" dirty="0" smtClean="0"/>
              <a:t>семьи </a:t>
            </a:r>
            <a:r>
              <a:rPr lang="ru-RU" sz="1600" dirty="0"/>
              <a:t>мы знакомим детей с историей города, страны. Наши семьи делают проекты об истории родного края, совместно с местным краеведом мы проводим экскурсии, лекции, конкурсы, </a:t>
            </a:r>
            <a:r>
              <a:rPr lang="ru-RU" sz="1600" dirty="0" err="1"/>
              <a:t>квест</a:t>
            </a:r>
            <a:r>
              <a:rPr lang="ru-RU" sz="1600" dirty="0"/>
              <a:t>-игры, в ходе этих мероприятий дети узнают </a:t>
            </a:r>
            <a:r>
              <a:rPr lang="ru-RU" sz="1600" dirty="0" smtClean="0"/>
              <a:t>не </a:t>
            </a:r>
            <a:r>
              <a:rPr lang="ru-RU" sz="1600" dirty="0"/>
              <a:t>только историю города, но и то, что их бабушки, дедушки, прабабушки и прадедушки внесли большой вклад в жизнь города.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114" b="39973"/>
          <a:stretch/>
        </p:blipFill>
        <p:spPr>
          <a:xfrm rot="5400000">
            <a:off x="786580" y="743186"/>
            <a:ext cx="3960442" cy="4801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9560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sun9-15.userapi.com/s/v1/if2/q8wwYJxC9r7Nwja--N1bCc0UN-uF1xT-sP5HTktwaGlYQUsCMo4xsI5c7v_8fccPzzBPGA1bDttG5x9r6HhaPZMa.jpg?size=960x1280&amp;quality=96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1"/>
            <a:ext cx="2592288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sun9-79.userapi.com/s/v1/if2/vJSbbRTBHqubcySlJuGGNiIJmBE5CbaI2kdKFEiqn3CpZ47k_GTE-5pQiXH6ErnfMdmfJTQ-Mvd5BFkhhO5_bKnG.jpg?size=1053x1280&amp;quality=9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1"/>
            <a:ext cx="2848970" cy="34631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s://sun9-83.userapi.com/s/v1/if2/cz86MuwRRUC4JC4eyKv316CV7WqQYIcOHlrTdMqQlpN4VShoYmT6_FCtklk8Z-Sp_TBSVvwY98VyHFOVvaGsQiC5.jpg?size=1024x1024&amp;quality=96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705" t="50108"/>
          <a:stretch/>
        </p:blipFill>
        <p:spPr bwMode="auto">
          <a:xfrm>
            <a:off x="115664" y="3861048"/>
            <a:ext cx="2758401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s://sun9-44.userapi.com/s/v1/if2/_BzSuwj45kEduiIsI1y5RfvRqsBr-fm8AK6JnY9QJM-tXSds1u2GLeZ0sneG6wMDP2T5-iZR2hqxwhPuwJ5GCTOZ.jpg?size=958x1280&amp;quality=96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7074" y="3933056"/>
            <a:ext cx="2047952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s://sun9-88.userapi.com/s/v1/if2/qI0K_QzgPsqxhnxBcQOhqd6wR60Tn35Y9mMyZLyeGeb7Ks6j50kbp7I2ZKClV0smcmC-j2cOB4DGT1PI90dRi9GC.jpg?size=443x463&amp;quality=96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7" t="3266" r="2727" b="5297"/>
          <a:stretch/>
        </p:blipFill>
        <p:spPr bwMode="auto">
          <a:xfrm>
            <a:off x="3172308" y="4025939"/>
            <a:ext cx="2406522" cy="24065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74065" y="836712"/>
            <a:ext cx="21299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Акция</a:t>
            </a:r>
          </a:p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«Окно Победы»</a:t>
            </a:r>
          </a:p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на</a:t>
            </a:r>
          </a:p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9 мая</a:t>
            </a:r>
            <a:endParaRPr lang="ru-RU" sz="3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44408" y="2132856"/>
            <a:ext cx="738664" cy="259228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ИСТОРИЯ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927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331" y="208380"/>
            <a:ext cx="32005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Поиск информации о предках с помощью интернета</a:t>
            </a:r>
            <a:endParaRPr lang="ru-RU" sz="3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44408" y="2132856"/>
            <a:ext cx="738664" cy="259228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ИСТОРИЯ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3830" t="9533" r="66294" b="50974"/>
          <a:stretch/>
        </p:blipFill>
        <p:spPr>
          <a:xfrm>
            <a:off x="201104" y="4004648"/>
            <a:ext cx="2808313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/>
          <a:srcRect l="25806" t="13157" r="24731" b="39053"/>
          <a:stretch/>
        </p:blipFill>
        <p:spPr>
          <a:xfrm>
            <a:off x="3388855" y="116632"/>
            <a:ext cx="4700091" cy="2554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/>
          <a:srcRect l="22363" t="15619" r="20133" b="29007"/>
          <a:stretch/>
        </p:blipFill>
        <p:spPr>
          <a:xfrm>
            <a:off x="3143648" y="3717032"/>
            <a:ext cx="4917167" cy="2663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11560" y="2916813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Многие семьи узнали новые факты о своих родственниках и дополнили свои генеалогические деревья.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0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sun9-14.userapi.com/s/v1/if2/QdnZryIT9kglBFS0Xls2wNOro6IznvUpjqwKAIy6eUQE-ZNcl4t-vxV1280jV8KuqTOzMV1Avk9H9NT9eawPix_L.jpg?size=1200x160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500"/>
          <a:stretch/>
        </p:blipFill>
        <p:spPr bwMode="auto">
          <a:xfrm>
            <a:off x="249225" y="2996953"/>
            <a:ext cx="3068557" cy="35799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14.userapi.com/s/v1/if2/snYTtzcULxJU2sP8l-U7TwGUaenno9Bv1pRNLKf0O3jjB-8XACONxO_k1v650hP79UAS2NRHpU-b0LhcOpaGdQoP.jpg?size=1600x1200&amp;quality=96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83" t="17021" r="9042" b="21277"/>
          <a:stretch/>
        </p:blipFill>
        <p:spPr bwMode="auto">
          <a:xfrm>
            <a:off x="3635896" y="4293096"/>
            <a:ext cx="4211226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un9-81.userapi.com/s/v1/if2/fwcSn-8LfnGQhbUXD8mK5ZKdQB-u_gBg3p5OYnP4dlrsySHmL2J-Meern5V0vBjAbnxBv5opvWC6evsU753dA70M.jpg?size=1600x1200&amp;quality=96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245"/>
          <a:stretch/>
        </p:blipFill>
        <p:spPr bwMode="auto">
          <a:xfrm>
            <a:off x="4067944" y="1124744"/>
            <a:ext cx="3530210" cy="28855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0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Конкурс «Герб И ДЕВИЗ семьи»</a:t>
            </a:r>
            <a:endParaRPr lang="ru-RU" sz="3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44408" y="2132856"/>
            <a:ext cx="738664" cy="259228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ИСТОРИЯ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251520" y="548680"/>
            <a:ext cx="3359366" cy="234702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sz="1600" dirty="0" smtClean="0"/>
              <a:t>Гербы и девизы семьи </a:t>
            </a:r>
            <a:r>
              <a:rPr lang="ru-RU" sz="1600" dirty="0"/>
              <a:t>разработали </a:t>
            </a:r>
            <a:r>
              <a:rPr lang="ru-RU" sz="1600" dirty="0" smtClean="0"/>
              <a:t>для: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6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dirty="0" smtClean="0"/>
              <a:t>сохранения </a:t>
            </a:r>
            <a:r>
              <a:rPr lang="ru-RU" sz="1600" dirty="0"/>
              <a:t>и развития преемственности </a:t>
            </a:r>
            <a:r>
              <a:rPr lang="ru-RU" sz="1600" dirty="0" smtClean="0"/>
              <a:t>поколений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dirty="0" smtClean="0"/>
              <a:t>воспитания уважения </a:t>
            </a:r>
            <a:r>
              <a:rPr lang="ru-RU" sz="1600" dirty="0"/>
              <a:t>к сложившимся </a:t>
            </a:r>
            <a:r>
              <a:rPr lang="ru-RU" sz="1600" dirty="0" smtClean="0"/>
              <a:t>традициям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dirty="0" smtClean="0"/>
              <a:t>желания донести </a:t>
            </a:r>
            <a:r>
              <a:rPr lang="ru-RU" sz="1600" dirty="0"/>
              <a:t>их до будущего </a:t>
            </a:r>
            <a:r>
              <a:rPr lang="ru-RU" sz="1600" dirty="0" smtClean="0"/>
              <a:t>поколения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485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sun9-80.userapi.com/s/v1/if2/OTLGROT6tnMYIoSX6Evn8IQC66kp6wygdfZ3x4Z_jjlfwhnZKrySFwrEIwZnFd25qW8cQFLF52HH2sMhteTpyEgZ.jpg?size=1200x160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02" t="22053" r="15710" b="27689"/>
          <a:stretch/>
        </p:blipFill>
        <p:spPr bwMode="auto">
          <a:xfrm>
            <a:off x="4932040" y="4054261"/>
            <a:ext cx="2952328" cy="27908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/>
          <a:srcRect l="22831" t="17100" r="39369" b="19201"/>
          <a:stretch/>
        </p:blipFill>
        <p:spPr>
          <a:xfrm>
            <a:off x="200331" y="188640"/>
            <a:ext cx="2582792" cy="2448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/>
          <a:srcRect l="22405" t="26495" r="39429" b="19225"/>
          <a:stretch/>
        </p:blipFill>
        <p:spPr>
          <a:xfrm>
            <a:off x="200331" y="3068960"/>
            <a:ext cx="4320480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/>
          <a:srcRect l="25165" t="19010" r="41643" b="19668"/>
          <a:stretch/>
        </p:blipFill>
        <p:spPr>
          <a:xfrm>
            <a:off x="4644008" y="223754"/>
            <a:ext cx="3360600" cy="34923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2906321" y="836712"/>
            <a:ext cx="1614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Юбилей родного города</a:t>
            </a:r>
            <a:endParaRPr lang="ru-RU" sz="24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44408" y="2132856"/>
            <a:ext cx="738664" cy="259228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ИСТОРИЯ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29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319" y="44624"/>
            <a:ext cx="7619456" cy="73610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СОВМЕСТНЫЕ ПРАЗДНИКИ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34064" y="1077634"/>
            <a:ext cx="3604422" cy="3719518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Семьи вместе празднуют:</a:t>
            </a:r>
          </a:p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День семьи</a:t>
            </a:r>
            <a:r>
              <a:rPr lang="ru-RU" sz="1600" dirty="0" smtClean="0"/>
              <a:t>» </a:t>
            </a:r>
            <a:endParaRPr lang="ru-RU" sz="1600" dirty="0"/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День матери</a:t>
            </a:r>
            <a:r>
              <a:rPr lang="ru-RU" sz="1600" dirty="0" smtClean="0"/>
              <a:t>»  «День отца»</a:t>
            </a:r>
            <a:endParaRPr lang="ru-RU" sz="1600" dirty="0"/>
          </a:p>
          <a:p>
            <a:pPr algn="ctr"/>
            <a:r>
              <a:rPr lang="ru-RU" sz="1600" dirty="0" smtClean="0"/>
              <a:t>«Масленица»  «</a:t>
            </a:r>
            <a:r>
              <a:rPr lang="ru-RU" sz="1600" dirty="0"/>
              <a:t>Рождество</a:t>
            </a:r>
            <a:r>
              <a:rPr lang="ru-RU" sz="1600" dirty="0" smtClean="0"/>
              <a:t>»</a:t>
            </a:r>
            <a:r>
              <a:rPr lang="ru-RU" sz="1600" dirty="0"/>
              <a:t> </a:t>
            </a:r>
            <a:endParaRPr lang="ru-RU" sz="1600" dirty="0" smtClean="0"/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Пасха</a:t>
            </a:r>
            <a:r>
              <a:rPr lang="ru-RU" sz="1600" dirty="0" smtClean="0"/>
              <a:t>»  «День Победы»</a:t>
            </a:r>
          </a:p>
          <a:p>
            <a:pPr algn="ctr"/>
            <a:r>
              <a:rPr lang="ru-RU" sz="1600" dirty="0" smtClean="0"/>
              <a:t>«День города»  и др.</a:t>
            </a:r>
          </a:p>
          <a:p>
            <a:pPr algn="ctr"/>
            <a:endParaRPr lang="ru-RU" sz="1600" dirty="0"/>
          </a:p>
          <a:p>
            <a:pPr algn="just"/>
            <a:r>
              <a:rPr lang="ru-RU" sz="1600" dirty="0" smtClean="0"/>
              <a:t>для укрепления отношений </a:t>
            </a:r>
            <a:r>
              <a:rPr lang="ru-RU" sz="1600" dirty="0"/>
              <a:t>между родителями и </a:t>
            </a:r>
            <a:r>
              <a:rPr lang="ru-RU" sz="1600" dirty="0" smtClean="0"/>
              <a:t>детьми, для формирования и обмена</a:t>
            </a:r>
            <a:r>
              <a:rPr lang="ru-RU" sz="1600" dirty="0"/>
              <a:t> </a:t>
            </a:r>
            <a:r>
              <a:rPr lang="ru-RU" sz="1600" dirty="0" smtClean="0"/>
              <a:t>семейными традициями</a:t>
            </a:r>
            <a:r>
              <a:rPr lang="ru-RU" sz="1600" b="1" dirty="0" smtClean="0"/>
              <a:t>, д</a:t>
            </a:r>
            <a:r>
              <a:rPr lang="ru-RU" sz="1600" dirty="0" smtClean="0"/>
              <a:t>ля популяризации государственных и народных праздников.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8434" name="Picture 2" descr="https://sun9-49.userapi.com/s/v1/if2/FNtMfaxjz9nBjEYVFR5pvv76aYA-qwn71MEtonBYNY8LMTt-UevqbntFfCQb6KBpnntAB65MzaWLoJ3D_fzSpy07.jpg?size=1600x1066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05" t="6270" r="17578"/>
          <a:stretch/>
        </p:blipFill>
        <p:spPr bwMode="auto">
          <a:xfrm>
            <a:off x="765466" y="1077634"/>
            <a:ext cx="4104456" cy="4132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Picture 2" descr="https://downloader.disk.yandex.ru/preview/4f084cec21ff4168e576521da6a86b9dbca761a40124dcf3675f207292170e9c/6272fb4f/qLKHj4HzIdd9E0UUtsI6YLTt-08Ner5zMiZGgcJGmymDLXIodSCcz0E9eX9UmGWSO-eosorsmz7pvg5LUWHaeA%3D%3D?uid=0&amp;filename=KD093264.jpg&amp;disposition=inline&amp;hash=&amp;limit=0&amp;content_type=image%2Fjpeg&amp;owner_uid=0&amp;tknv=v2&amp;size=2496x125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30" t="24979" r="4728" b="25408"/>
          <a:stretch/>
        </p:blipFill>
        <p:spPr bwMode="auto">
          <a:xfrm>
            <a:off x="5233744" y="4773008"/>
            <a:ext cx="3779929" cy="1793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10276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1659" y="21606"/>
            <a:ext cx="7560839" cy="689548"/>
          </a:xfrm>
        </p:spPr>
        <p:txBody>
          <a:bodyPr>
            <a:noAutofit/>
          </a:bodyPr>
          <a:lstStyle/>
          <a:p>
            <a:r>
              <a:rPr lang="ru-RU" sz="3600" dirty="0" smtClean="0"/>
              <a:t>Культурные мероприятия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92079" y="1278764"/>
            <a:ext cx="3528391" cy="187536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Постоянно организовываются поездки в другие города с посещением театров и музеев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8" name="Picture 2" descr="20150531_1109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8221"/>
          <a:stretch/>
        </p:blipFill>
        <p:spPr bwMode="auto">
          <a:xfrm>
            <a:off x="504607" y="1041002"/>
            <a:ext cx="4524389" cy="43300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92" t="4418" r="10001"/>
          <a:stretch/>
        </p:blipFill>
        <p:spPr>
          <a:xfrm>
            <a:off x="5323444" y="3501008"/>
            <a:ext cx="3660539" cy="2320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8680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94019"/>
            <a:ext cx="6027075" cy="672491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Духовные ценности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10456" y="1512919"/>
            <a:ext cx="3604422" cy="1416221"/>
          </a:xfrm>
        </p:spPr>
        <p:txBody>
          <a:bodyPr>
            <a:noAutofit/>
          </a:bodyPr>
          <a:lstStyle/>
          <a:p>
            <a:r>
              <a:rPr lang="ru-RU" sz="2000" dirty="0" smtClean="0"/>
              <a:t>Уделяется внимание религиозному воспитанию, проводятся беседы с духовными наставниками, изучаются традиции.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DSC_288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23" t="10179" r="10389"/>
          <a:stretch/>
        </p:blipFill>
        <p:spPr bwMode="auto">
          <a:xfrm>
            <a:off x="467544" y="1169057"/>
            <a:ext cx="4334966" cy="3950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04" b="24557"/>
          <a:stretch/>
        </p:blipFill>
        <p:spPr>
          <a:xfrm>
            <a:off x="4067944" y="4214607"/>
            <a:ext cx="4842550" cy="1937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7345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16632"/>
            <a:ext cx="4392488" cy="724370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/>
              <a:t>ВОЛОНТЕРСТВО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148064" y="908720"/>
            <a:ext cx="3528391" cy="201622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ru-RU" sz="2000" dirty="0"/>
              <a:t>Помощь другим людям совместно с детьми гарантирует, что они вырастут неравнодушными, отзывчивыми и трудолюбивыми.</a:t>
            </a: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14" b="12514"/>
          <a:stretch>
            <a:fillRect/>
          </a:stretch>
        </p:blipFill>
        <p:spPr/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937"/>
          <a:stretch/>
        </p:blipFill>
        <p:spPr>
          <a:xfrm>
            <a:off x="5580113" y="2996952"/>
            <a:ext cx="2952327" cy="3604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930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289"/>
            <a:ext cx="7056783" cy="72437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СОВМЕСТНЫЙ ТРУД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64088" y="1052736"/>
            <a:ext cx="3289632" cy="2952328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ru-RU" sz="1700" dirty="0"/>
              <a:t>Способствует </a:t>
            </a:r>
            <a:r>
              <a:rPr lang="ru-RU" sz="1700" dirty="0" smtClean="0"/>
              <a:t> сплочению </a:t>
            </a:r>
            <a:r>
              <a:rPr lang="ru-RU" sz="1700" dirty="0"/>
              <a:t>семьи и всех членов «Домашнего очага»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ru-RU" sz="1700" dirty="0"/>
              <a:t>Приносит пользу организации и обществу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dirty="0"/>
              <a:t>Воспитывает важные качества и навыки у детей, необходимые им в дальнейшей жизни</a:t>
            </a: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86" r="12486"/>
          <a:stretch>
            <a:fillRect/>
          </a:stretch>
        </p:blipFill>
        <p:spPr>
          <a:xfrm>
            <a:off x="611560" y="1196752"/>
            <a:ext cx="4206240" cy="4206240"/>
          </a:xfrm>
        </p:spPr>
      </p:pic>
      <p:pic>
        <p:nvPicPr>
          <p:cNvPr id="8" name="Picture 4" descr="https://sun9-74.userapi.com/s/v1/if2/IBnGxbFkY2DJBAbGxzzxGydyLpZtNGECKJpJiS6BeAg_QFhKbSOrGE5SbshWcuPRdkrejbCrZpDdbV2j5FArXzTe.jpg?size=1600x1200&amp;quality=96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91" t="3707"/>
          <a:stretch/>
        </p:blipFill>
        <p:spPr bwMode="auto">
          <a:xfrm>
            <a:off x="5722675" y="4221088"/>
            <a:ext cx="2899151" cy="2339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99072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44408" y="836712"/>
            <a:ext cx="738664" cy="5184576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СОВМЕСТНЫЙ ТРУД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sun9-78.userapi.com/s/v1/if2/OsK9bUpJefEVPlBZQw4EAO38im3zwIA21tTIRYkK9tevVcLjmEmyyqKz5VOa65z-jhmJK-EAZa0DqRR9LIYD2JRr.jpg?size=1200x160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81" r="19636"/>
          <a:stretch/>
        </p:blipFill>
        <p:spPr bwMode="auto">
          <a:xfrm>
            <a:off x="179512" y="3172062"/>
            <a:ext cx="2291309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un9-30.userapi.com/s/v1/if2/S-Fyv2eABNi9-1Mkeln5QWx2rnycQ3Eg2q44VW_MDmUGagbRBOJbKJ2GDzPeSay9J50L8VsG6rn4e-vNQOpfp-Gs.jpg?size=1006x1600&amp;quality=95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278" r="22863"/>
          <a:stretch/>
        </p:blipFill>
        <p:spPr bwMode="auto">
          <a:xfrm>
            <a:off x="5724128" y="3147992"/>
            <a:ext cx="2016224" cy="34804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sun9-38.userapi.com/s/v1/if2/4H3zQeQbGkVSvSmoTC0swYxhaJmzTetmS4evu2IRQ6SGPO5PYEE1yL2LnYIkvoxBzONKY93HCKIGAmf0pFdakpvG.jpg?size=1080x1451&amp;quality=95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05" r="26489" b="8403"/>
          <a:stretch/>
        </p:blipFill>
        <p:spPr bwMode="auto">
          <a:xfrm>
            <a:off x="2967099" y="3059140"/>
            <a:ext cx="2227057" cy="35693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un9-79.userapi.com/s/v1/if2/iKKDKt4-uLud52SZ7J7CNrymX26XjAaHE6YhH3qiIvMS8b3q78VdN5xqvqM-am2X3CvSu2zGVbcqjnfJDwk5jLU9.jpg?size=1600x900&amp;quality=96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81" t="16981" r="34198"/>
          <a:stretch/>
        </p:blipFill>
        <p:spPr bwMode="auto">
          <a:xfrm>
            <a:off x="179512" y="260648"/>
            <a:ext cx="2559557" cy="2448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59832" y="620688"/>
            <a:ext cx="4968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Ремонт и обустройство</a:t>
            </a:r>
          </a:p>
          <a:p>
            <a:pPr algn="ctr"/>
            <a:r>
              <a:rPr lang="ru-RU" sz="24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помещения,</a:t>
            </a:r>
          </a:p>
          <a:p>
            <a:pPr algn="ctr"/>
            <a:r>
              <a:rPr lang="ru-RU" sz="24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выделенного нам</a:t>
            </a:r>
          </a:p>
          <a:p>
            <a:pPr algn="ctr"/>
            <a:r>
              <a:rPr lang="ru-RU" sz="24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администрацией района</a:t>
            </a:r>
            <a:endParaRPr lang="ru-RU" sz="24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106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5464" y="332656"/>
            <a:ext cx="2958536" cy="118184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Новые</a:t>
            </a:r>
            <a:br>
              <a:rPr lang="ru-RU" sz="3600" dirty="0" smtClean="0"/>
            </a:br>
            <a:r>
              <a:rPr lang="ru-RU" sz="3600" dirty="0" smtClean="0"/>
              <a:t>традиции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703287" y="1804922"/>
            <a:ext cx="3143342" cy="2016224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Семьи могут перенимать традиции у других, таким образом обогащая друг друга.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«Домашний очаг» – это большая семья и в ней тоже сложились свои традиции.</a:t>
            </a: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49201">
            <a:off x="2821340" y="10573"/>
            <a:ext cx="2991636" cy="2227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0" t="8847" r="15607" b="18380"/>
          <a:stretch/>
        </p:blipFill>
        <p:spPr>
          <a:xfrm rot="20621593">
            <a:off x="-343780" y="22090"/>
            <a:ext cx="3258165" cy="2381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02" t="30904" r="16636" b="14267"/>
          <a:stretch/>
        </p:blipFill>
        <p:spPr>
          <a:xfrm>
            <a:off x="899592" y="1412776"/>
            <a:ext cx="3531880" cy="2343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40" t="17570" r="19533" b="12149"/>
          <a:stretch/>
        </p:blipFill>
        <p:spPr>
          <a:xfrm rot="761967">
            <a:off x="-87741" y="2946780"/>
            <a:ext cx="3097163" cy="2498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10098">
            <a:off x="2895551" y="4469957"/>
            <a:ext cx="2807566" cy="2288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https://i.mycdn.me/image?t=3&amp;bid=816559267548&amp;id=816559267548&amp;plc=WEB&amp;tkn=*Ohq2XjLc9RzBn0qkjER7FyhhjPU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94" t="15525" r="19653" b="11636"/>
          <a:stretch/>
        </p:blipFill>
        <p:spPr bwMode="auto">
          <a:xfrm rot="20251899">
            <a:off x="3054558" y="2809502"/>
            <a:ext cx="2815529" cy="2038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" name="Picture 2" descr="https://i.mycdn.me/image?t=3&amp;bid=834515402216&amp;id=805483207400&amp;plc=WEB&amp;tkn=*IIXpeDAwTYfyXPHWma7jQATRXZ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60" t="14710" r="10850" b="16284"/>
          <a:stretch/>
        </p:blipFill>
        <p:spPr bwMode="auto">
          <a:xfrm rot="20573995">
            <a:off x="37529" y="4677401"/>
            <a:ext cx="3403639" cy="1994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57" t="3227" r="9679" b="22967"/>
          <a:stretch/>
        </p:blipFill>
        <p:spPr bwMode="auto">
          <a:xfrm rot="20388030">
            <a:off x="5551844" y="4506529"/>
            <a:ext cx="1750931" cy="2448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125" r="12074" b="12524"/>
          <a:stretch/>
        </p:blipFill>
        <p:spPr bwMode="auto">
          <a:xfrm>
            <a:off x="7029221" y="4360984"/>
            <a:ext cx="1900645" cy="1462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20669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sun9-22.userapi.com/s/v1/if2/ZXxtVqTmKg91i7hNDp1sUO57bfHhSKRPuY705s0XzII9QuRf0H2oyp5gkqwaXIw68pYKmuaNl0eJaHxiltkER6c9.jpg?size=1280x605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90" r="19013"/>
          <a:stretch/>
        </p:blipFill>
        <p:spPr bwMode="auto">
          <a:xfrm>
            <a:off x="179512" y="3861048"/>
            <a:ext cx="3840423" cy="28100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66"/>
          <a:stretch/>
        </p:blipFill>
        <p:spPr>
          <a:xfrm>
            <a:off x="3851920" y="142995"/>
            <a:ext cx="4217684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4" cstate="print"/>
          <a:srcRect l="50000" b="49742"/>
          <a:stretch/>
        </p:blipFill>
        <p:spPr bwMode="auto">
          <a:xfrm>
            <a:off x="4283968" y="3645024"/>
            <a:ext cx="3672408" cy="27730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205262" y="157511"/>
            <a:ext cx="351706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Традиция «Пополнение семьи» -</a:t>
            </a: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рождаются пятые и шестые малыши!</a:t>
            </a:r>
            <a:endParaRPr lang="ru-RU" sz="2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484" name="Picture 4" descr="https://sun9-20.userapi.com/s/v1/if2/s4Ml0Q0a1fMNI2wuJEwjp6bvZfTi59WOJL8q_Y0CZauZugfXJqB0wZL7Kp_Smlx3QzVPcHNiiDIUNYcnUAxMXZvO.jpg?size=670x606&amp;quality=96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922" y="1719026"/>
            <a:ext cx="1983814" cy="17943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87624" y="2996952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+Акция</a:t>
            </a:r>
          </a:p>
          <a:p>
            <a:pPr algn="ctr"/>
            <a:r>
              <a:rPr lang="ru-RU" sz="20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«Подарок аиста»</a:t>
            </a:r>
            <a:endParaRPr lang="ru-RU" sz="20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20409" y="548680"/>
            <a:ext cx="738664" cy="6410449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ПОПОЛНЕНИЕ СЕМЬИ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55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89" b="25424"/>
          <a:stretch/>
        </p:blipFill>
        <p:spPr>
          <a:xfrm>
            <a:off x="827584" y="3356992"/>
            <a:ext cx="6834420" cy="3269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0" t="25850" b="26901"/>
          <a:stretch/>
        </p:blipFill>
        <p:spPr>
          <a:xfrm>
            <a:off x="251520" y="332656"/>
            <a:ext cx="4068367" cy="26642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4355976" y="548680"/>
            <a:ext cx="381642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Традиция </a:t>
            </a: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«Развитие  талантов» -</a:t>
            </a: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помогаем детям показать свои способности</a:t>
            </a:r>
            <a:endParaRPr lang="ru-RU" sz="2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80395" y="764704"/>
            <a:ext cx="738664" cy="547260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РАЗВИТИЕ ТАЛАНТОВ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92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57460"/>
            <a:ext cx="7560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Традиция </a:t>
            </a: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«Дружба между семьями» -</a:t>
            </a: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мы были даже не знакомы, </a:t>
            </a:r>
            <a:r>
              <a:rPr lang="ru-RU" sz="2200" b="1" cap="all" dirty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а сейчас </a:t>
            </a:r>
            <a:endParaRPr lang="ru-RU" sz="2200" b="1" cap="all" dirty="0" smtClean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семьи дружат и </a:t>
            </a:r>
            <a:r>
              <a:rPr lang="ru-RU" sz="2200" b="1" cap="all" dirty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поддерживают друг </a:t>
            </a:r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друга</a:t>
            </a:r>
            <a:endParaRPr lang="ru-RU" sz="2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ru-RU" sz="2400" dirty="0">
              <a:solidFill>
                <a:srgbClr val="7030A0"/>
              </a:solidFill>
              <a:latin typeface="a_Assuan" panose="02040804020206050204" pitchFamily="18" charset="-52"/>
            </a:endParaRPr>
          </a:p>
          <a:p>
            <a:pPr algn="ctr"/>
            <a:endParaRPr lang="ru-RU" sz="2400" dirty="0">
              <a:solidFill>
                <a:srgbClr val="7030A0"/>
              </a:solidFill>
              <a:latin typeface="a_Assuan" panose="02040804020206050204" pitchFamily="18" charset="-52"/>
            </a:endParaRPr>
          </a:p>
        </p:txBody>
      </p:sp>
      <p:pic>
        <p:nvPicPr>
          <p:cNvPr id="6" name="Picture 2" descr="C:\Users\911\Desktop\фотки для работы\KD093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7488832" cy="46805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8244408" y="404664"/>
            <a:ext cx="677108" cy="658390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ДРУЖБА МЕЖДУ СЕМЬЯМИ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33672" cy="724370"/>
          </a:xfrm>
        </p:spPr>
        <p:txBody>
          <a:bodyPr>
            <a:normAutofit/>
          </a:bodyPr>
          <a:lstStyle/>
          <a:p>
            <a:pPr algn="r"/>
            <a:r>
              <a:rPr lang="ru-RU" sz="4400" dirty="0" smtClean="0"/>
              <a:t> достижения наших семей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668096" y="1052736"/>
            <a:ext cx="3152375" cy="4333998"/>
          </a:xfrm>
        </p:spPr>
        <p:txBody>
          <a:bodyPr>
            <a:normAutofit fontScale="25000" lnSpcReduction="20000"/>
          </a:bodyPr>
          <a:lstStyle/>
          <a:p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/>
              <a:t>Наши семьи являются участниками и победителями всероссийских, областных, муниципальных конкурсов «Семья года», «Лучший папа Владимирской области», «Мой папа самый лучший».</a:t>
            </a:r>
          </a:p>
          <a:p>
            <a:endParaRPr lang="ru-RU" sz="8000" dirty="0"/>
          </a:p>
          <a:p>
            <a:r>
              <a:rPr lang="ru-RU" sz="8000" dirty="0"/>
              <a:t>Мы помогаем нашим семьям подготовиться к участию в конкурсах, это очень способствует объединению семей.</a:t>
            </a:r>
          </a:p>
          <a:p>
            <a:pPr algn="just"/>
            <a:endParaRPr lang="ru-RU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0" r="1753" b="2498"/>
          <a:stretch/>
        </p:blipFill>
        <p:spPr>
          <a:xfrm>
            <a:off x="354533" y="1116266"/>
            <a:ext cx="4824537" cy="4055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491880" y="4730365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место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516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44409" y="0"/>
            <a:ext cx="1169551" cy="6858000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ДОСТИЖЕНИЯ НАШИХ СЕМЕЙ</a:t>
            </a:r>
          </a:p>
          <a:p>
            <a:pPr algn="r"/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2111171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получили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семей, воспитывающих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 и более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40729" y="4583675"/>
            <a:ext cx="4142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indent="269875" algn="ctr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получили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семьи,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90170" indent="269875" algn="ctr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прожившие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браке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2" cstate="print"/>
          <a:srcRect l="50000" t="50258"/>
          <a:stretch/>
        </p:blipFill>
        <p:spPr bwMode="auto">
          <a:xfrm>
            <a:off x="397019" y="490680"/>
            <a:ext cx="3454901" cy="2581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067944" y="0"/>
            <a:ext cx="36550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Почетный </a:t>
            </a:r>
            <a:r>
              <a:rPr lang="ru-RU" sz="2200" b="1" cap="all" dirty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знак администрации Владимирской области "Родительская слава Земли Владимирской</a:t>
            </a:r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"</a:t>
            </a:r>
            <a:endParaRPr lang="ru-RU" sz="2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ru-RU" dirty="0">
              <a:solidFill>
                <a:srgbClr val="7030A0"/>
              </a:solidFill>
              <a:latin typeface="a_Assuan" panose="02040804020206050204" pitchFamily="18" charset="-52"/>
            </a:endParaRPr>
          </a:p>
        </p:txBody>
      </p:sp>
      <p:pic>
        <p:nvPicPr>
          <p:cNvPr id="3074" name="Picture 2" descr="https://i.mycdn.me/i?r=AyH4iRPQ2q0otWIFepML2LxRwdPHFbXc9Wt0_EO5ZXxfa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14" t="15314" r="6198"/>
          <a:stretch/>
        </p:blipFill>
        <p:spPr bwMode="auto">
          <a:xfrm>
            <a:off x="304485" y="3933056"/>
            <a:ext cx="376346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067944" y="3717032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Медаль </a:t>
            </a:r>
          </a:p>
          <a:p>
            <a:pPr algn="ctr"/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«</a:t>
            </a:r>
            <a:r>
              <a:rPr lang="ru-RU" sz="2200" b="1" cap="all" dirty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 любовь и верность</a:t>
            </a:r>
            <a:r>
              <a:rPr lang="ru-RU" sz="2200" b="1" cap="all" dirty="0" smtClean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solidFill>
                  <a:srgbClr val="C00000"/>
                </a:solidFill>
                <a:latin typeface="+mj-lt"/>
                <a:ea typeface="+mj-ea"/>
                <a:cs typeface="+mj-cs"/>
              </a:rPr>
              <a:t>»</a:t>
            </a:r>
            <a:endParaRPr lang="ru-RU" sz="2200" b="1" cap="all" dirty="0">
              <a:ln w="500">
                <a:solidFill>
                  <a:schemeClr val="tx2">
                    <a:shade val="10000"/>
                    <a:satMod val="135000"/>
                  </a:schemeClr>
                </a:solidFill>
              </a:ln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609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870" y="118003"/>
            <a:ext cx="6622362" cy="648072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Публикации в СМИ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20072" y="980728"/>
            <a:ext cx="3744416" cy="2736304"/>
          </a:xfrm>
        </p:spPr>
        <p:txBody>
          <a:bodyPr>
            <a:noAutofit/>
          </a:bodyPr>
          <a:lstStyle/>
          <a:p>
            <a:r>
              <a:rPr lang="ru-RU" sz="2400" dirty="0"/>
              <a:t>Своей деятельностью </a:t>
            </a:r>
            <a:r>
              <a:rPr lang="ru-RU" sz="2400" dirty="0" smtClean="0"/>
              <a:t>мы пытаемся поменять </a:t>
            </a:r>
            <a:r>
              <a:rPr lang="ru-RU" sz="2400" dirty="0"/>
              <a:t>сложившиеся стереотипы в обществе в отношении многодетных </a:t>
            </a:r>
            <a:r>
              <a:rPr lang="ru-RU" sz="2400" dirty="0" smtClean="0"/>
              <a:t>семей:</a:t>
            </a:r>
          </a:p>
          <a:p>
            <a:r>
              <a:rPr lang="ru-RU" sz="2400" dirty="0" smtClean="0"/>
              <a:t> в СМИ освещается деятельность организации и публикуются материалы о семьях с положительным опытом воспитания детей.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8" name="Picture 2" descr="https://sun9-57.userapi.com/s/v1/if2/H1eYnY5-FOPJHuAyKNln3Ox1Pb4PBsqVtfO-NE11VYWRhSnf0QJSFdC7MY-bh1nEOmf2FwA6V2tad5roqwuvpHRp.jpg?size=680x1600&amp;quality=96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4415"/>
          <a:stretch/>
        </p:blipFill>
        <p:spPr bwMode="auto">
          <a:xfrm>
            <a:off x="822586" y="1082451"/>
            <a:ext cx="3965438" cy="4253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0538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23628" y="116632"/>
            <a:ext cx="5976664" cy="20882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«Семейный Ковчег» никогда не утонет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В том случае, если в себе сохранит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Устои, обычаи, память историй.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Пусть практика наша сейчас победит!</a:t>
            </a:r>
          </a:p>
          <a:p>
            <a:pPr marL="0" indent="0">
              <a:buNone/>
            </a:pPr>
            <a:endParaRPr lang="ru-RU" b="1" dirty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s://static8.depositphotos.com/1508241/1034/v/950/depositphotos_10345901-stock-illustration-family-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9682" y="2420888"/>
            <a:ext cx="5004556" cy="2764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6012" y="5517232"/>
            <a:ext cx="5751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C00000"/>
                </a:solidFill>
              </a:rPr>
              <a:t>Спасибо за внимание!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50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4008</TotalTime>
  <Words>789</Words>
  <Application>Microsoft Office PowerPoint</Application>
  <PresentationFormat>Экран (4:3)</PresentationFormat>
  <Paragraphs>132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Изящная</vt:lpstr>
      <vt:lpstr>практика «СЕМЕЙНЫЙ КОВЧЕГ» 2006 – 2022 г.г.</vt:lpstr>
      <vt:lpstr>Задачи практики:</vt:lpstr>
      <vt:lpstr>Целевая аудитория:</vt:lpstr>
      <vt:lpstr>Проблемы,  которые решает практика:</vt:lpstr>
      <vt:lpstr>Слайд 5</vt:lpstr>
      <vt:lpstr>Семейное чтение</vt:lpstr>
      <vt:lpstr>Слайд 7</vt:lpstr>
      <vt:lpstr>Готовим вместе</vt:lpstr>
      <vt:lpstr>Слайд 9</vt:lpstr>
      <vt:lpstr>Слайд 10</vt:lpstr>
      <vt:lpstr>РОЛЬ ОТЦА в семье</vt:lpstr>
      <vt:lpstr>Слайд 12</vt:lpstr>
      <vt:lpstr>Слайд 13</vt:lpstr>
      <vt:lpstr>Изучение истории</vt:lpstr>
      <vt:lpstr>Слайд 15</vt:lpstr>
      <vt:lpstr>Слайд 16</vt:lpstr>
      <vt:lpstr>Слайд 17</vt:lpstr>
      <vt:lpstr>Слайд 18</vt:lpstr>
      <vt:lpstr>СОВМЕСТНЫЕ ПРАЗДНИКИ</vt:lpstr>
      <vt:lpstr>Культурные мероприятия</vt:lpstr>
      <vt:lpstr>Духовные ценности</vt:lpstr>
      <vt:lpstr>ВОЛОНТЕРСТВО</vt:lpstr>
      <vt:lpstr>СОВМЕСТНЫЙ ТРУД</vt:lpstr>
      <vt:lpstr>Слайд 24</vt:lpstr>
      <vt:lpstr>Новые традиции</vt:lpstr>
      <vt:lpstr>Слайд 26</vt:lpstr>
      <vt:lpstr>Слайд 27</vt:lpstr>
      <vt:lpstr>Слайд 28</vt:lpstr>
      <vt:lpstr> достижения наших семей</vt:lpstr>
      <vt:lpstr>Слайд 30</vt:lpstr>
      <vt:lpstr>Публикации в СМИ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мая 2018 по май 2019</dc:title>
  <dc:creator>911</dc:creator>
  <cp:lastModifiedBy>ЛазареваНМ</cp:lastModifiedBy>
  <cp:revision>377</cp:revision>
  <dcterms:created xsi:type="dcterms:W3CDTF">2019-05-06T14:26:59Z</dcterms:created>
  <dcterms:modified xsi:type="dcterms:W3CDTF">2022-05-12T10:05:28Z</dcterms:modified>
</cp:coreProperties>
</file>